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8" r:id="rId2"/>
    <p:sldId id="267" r:id="rId3"/>
    <p:sldId id="296" r:id="rId4"/>
    <p:sldId id="270" r:id="rId5"/>
    <p:sldId id="273" r:id="rId6"/>
    <p:sldId id="274" r:id="rId7"/>
    <p:sldId id="275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288" r:id="rId19"/>
    <p:sldId id="276" r:id="rId20"/>
    <p:sldId id="287" r:id="rId21"/>
    <p:sldId id="283" r:id="rId22"/>
    <p:sldId id="289" r:id="rId23"/>
    <p:sldId id="284" r:id="rId24"/>
    <p:sldId id="290" r:id="rId25"/>
    <p:sldId id="279" r:id="rId26"/>
    <p:sldId id="271" r:id="rId27"/>
    <p:sldId id="293" r:id="rId28"/>
    <p:sldId id="291" r:id="rId29"/>
    <p:sldId id="294" r:id="rId30"/>
    <p:sldId id="295" r:id="rId31"/>
    <p:sldId id="280" r:id="rId32"/>
    <p:sldId id="292" r:id="rId33"/>
    <p:sldId id="262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6003"/>
    <a:srgbClr val="003E8A"/>
    <a:srgbClr val="DE3500"/>
    <a:srgbClr val="A6006F"/>
    <a:srgbClr val="8A005C"/>
    <a:srgbClr val="006600"/>
    <a:srgbClr val="375081"/>
    <a:srgbClr val="D85E5E"/>
    <a:srgbClr val="669900"/>
    <a:srgbClr val="004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7" autoAdjust="0"/>
    <p:restoredTop sz="94660"/>
  </p:normalViewPr>
  <p:slideViewPr>
    <p:cSldViewPr>
      <p:cViewPr varScale="1">
        <p:scale>
          <a:sx n="74" d="100"/>
          <a:sy n="74" d="100"/>
        </p:scale>
        <p:origin x="60" y="8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0A561-A35E-4C07-B113-AEE55C239B70}" type="datetimeFigureOut">
              <a:rPr lang="ko-KR" altLang="en-US" smtClean="0"/>
              <a:pPr/>
              <a:t>2024-11-14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4AC8F-0E65-4E4A-93C2-8CDD5D76D4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852936"/>
            <a:ext cx="9144000" cy="93610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  <a:scene3d>
              <a:camera prst="orthographicFront"/>
              <a:lightRig rig="soft" dir="tl">
                <a:rot lat="0" lon="0" rev="0"/>
              </a:lightRig>
            </a:scene3d>
            <a:sp3d prstMaterial="matte">
              <a:contourClr>
                <a:schemeClr val="bg1"/>
              </a:contourClr>
            </a:sp3d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b="0" i="0" kern="1200" cap="none" spc="50" dirty="0">
                <a:ln w="11430"/>
                <a:solidFill>
                  <a:schemeClr val="accent5">
                    <a:lumMod val="7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0" y="1484784"/>
            <a:ext cx="9144000" cy="938719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prstMaterial="metal">
              <a:contourClr>
                <a:schemeClr val="bg2"/>
              </a:contourClr>
            </a:sp3d>
          </a:bodyPr>
          <a:lstStyle>
            <a:lvl1pPr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kumimoji="1" lang="ko-KR" altLang="en-US" sz="5500" b="0" i="0" kern="1200" cap="none" spc="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95536" y="-50626"/>
            <a:ext cx="8669535" cy="73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kumimoji="1" lang="ko-KR" altLang="en-US" sz="3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395536" y="980728"/>
            <a:ext cx="8208912" cy="5184576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763688" y="2060848"/>
            <a:ext cx="576064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prstMaterial="metal">
              <a:contourClr>
                <a:schemeClr val="bg2"/>
              </a:contourClr>
            </a:sp3d>
          </a:bodyPr>
          <a:lstStyle>
            <a:lvl1pPr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kumimoji="1" lang="ko-KR" altLang="en-US" sz="7500" b="0" i="0" kern="1200" cap="none" spc="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357158" y="-24"/>
            <a:ext cx="8158162" cy="881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</p:sldLayoutIdLst>
  <p:txStyles>
    <p:titleStyle>
      <a:lvl1pPr algn="l" defTabSz="914400" rtl="0" eaLnBrk="1" fontAlgn="base" latinLnBrk="1" hangingPunct="1">
        <a:spcBef>
          <a:spcPct val="0"/>
        </a:spcBef>
        <a:spcAft>
          <a:spcPct val="0"/>
        </a:spcAft>
        <a:buClr>
          <a:schemeClr val="hlink"/>
        </a:buClr>
        <a:buFont typeface="굴림체" pitchFamily="49" charset="-127"/>
        <a:buNone/>
        <a:defRPr kumimoji="1" lang="ko-KR" altLang="en-US" sz="3500" kern="1200" dirty="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4067944" y="4221088"/>
            <a:ext cx="4860032" cy="360040"/>
          </a:xfrm>
        </p:spPr>
        <p:txBody>
          <a:bodyPr/>
          <a:lstStyle/>
          <a:p>
            <a:r>
              <a:rPr lang="en-US" altLang="ko-KR" dirty="0"/>
              <a:t>201900650 </a:t>
            </a:r>
            <a:r>
              <a:rPr lang="ko-KR" altLang="en-US" dirty="0" err="1"/>
              <a:t>김동휘</a:t>
            </a:r>
            <a:r>
              <a:rPr lang="en-US" altLang="ko-KR" dirty="0"/>
              <a:t>, 202104285 </a:t>
            </a:r>
            <a:r>
              <a:rPr lang="ko-KR" altLang="en-US" dirty="0"/>
              <a:t>이유진</a:t>
            </a:r>
            <a:endParaRPr lang="en-US" altLang="ko-KR" dirty="0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C2611D44-CF1F-9093-6F87-A68B9EA2E353}"/>
              </a:ext>
            </a:extLst>
          </p:cNvPr>
          <p:cNvSpPr txBox="1">
            <a:spLocks/>
          </p:cNvSpPr>
          <p:nvPr/>
        </p:nvSpPr>
        <p:spPr>
          <a:xfrm>
            <a:off x="611560" y="1780074"/>
            <a:ext cx="792088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prstMaterial="metal">
              <a:contourClr>
                <a:schemeClr val="bg2"/>
              </a:contourClr>
            </a:sp3d>
          </a:bodyPr>
          <a:lstStyle>
            <a:lvl1pPr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kumimoji="1" lang="ko-KR" altLang="en-US" sz="5500" b="0" i="0" kern="1200" cap="none" spc="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en-US" altLang="ko-KR" sz="3200" dirty="0"/>
              <a:t>AN IMAGE IS WORTH 16X16 WORDS: TRANSFORMERS FOR IMAGE RECOGNITION AT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614E1-2C67-3DE2-E76D-7EF67DFCD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85AA0-2D29-C52A-CABB-72D26F0D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5E14979-71D8-960A-2CC7-534AEE65C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8" r="29797"/>
          <a:stretch/>
        </p:blipFill>
        <p:spPr bwMode="auto">
          <a:xfrm>
            <a:off x="4443275" y="1124744"/>
            <a:ext cx="4704457" cy="17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C8F0F83-F603-5F50-C28A-8470626687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69982" r="86212" b="4203"/>
          <a:stretch/>
        </p:blipFill>
        <p:spPr bwMode="auto">
          <a:xfrm>
            <a:off x="251520" y="3674158"/>
            <a:ext cx="16561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9F2CB6-F174-5865-4340-DCD217081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49" y="3815195"/>
            <a:ext cx="5452507" cy="1754110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6806791-93BA-AA5E-D361-7BC6457C5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3216"/>
            <a:ext cx="1972826" cy="53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652611-4433-A112-4831-994F29EEADF3}"/>
              </a:ext>
            </a:extLst>
          </p:cNvPr>
          <p:cNvSpPr txBox="1"/>
          <p:nvPr/>
        </p:nvSpPr>
        <p:spPr>
          <a:xfrm>
            <a:off x="539552" y="350488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8CF17A-BBC7-18CB-0B24-DD983DBB71FF}"/>
              </a:ext>
            </a:extLst>
          </p:cNvPr>
          <p:cNvSpPr txBox="1"/>
          <p:nvPr/>
        </p:nvSpPr>
        <p:spPr>
          <a:xfrm>
            <a:off x="102560" y="388089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48E8A7D-F683-30D5-1FAF-2F82BC774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3523708"/>
            <a:ext cx="790575" cy="7143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750062-C359-57CF-FFBE-DEE7E36A4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3654714"/>
            <a:ext cx="676275" cy="3524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6F63CE6-525F-7E4F-2320-250BD69D9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898" y="3465529"/>
            <a:ext cx="837406" cy="752724"/>
          </a:xfrm>
          <a:prstGeom prst="rect">
            <a:avLst/>
          </a:prstGeom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D239D80-956A-F9B3-6893-D240DE81E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4" y="3126537"/>
            <a:ext cx="1445948" cy="3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EBAE0C3-ED71-A3AF-106E-A8E2EB11F5CD}"/>
              </a:ext>
            </a:extLst>
          </p:cNvPr>
          <p:cNvSpPr/>
          <p:nvPr/>
        </p:nvSpPr>
        <p:spPr>
          <a:xfrm>
            <a:off x="5940152" y="1227641"/>
            <a:ext cx="2880319" cy="32915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42AB85-39EE-88ED-AEBC-DA19CE5A08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7327" y="2630484"/>
            <a:ext cx="1445948" cy="824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9AC896-4E73-CD23-2040-3FDE93525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573" y="3021312"/>
            <a:ext cx="676275" cy="352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9C9817-E4C2-8369-0FBF-09BE59618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2941" y="2680140"/>
            <a:ext cx="736362" cy="75272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698F1D-9348-D4DE-C437-D627EE49E62C}"/>
              </a:ext>
            </a:extLst>
          </p:cNvPr>
          <p:cNvCxnSpPr>
            <a:cxnSpLocks/>
          </p:cNvCxnSpPr>
          <p:nvPr/>
        </p:nvCxnSpPr>
        <p:spPr>
          <a:xfrm flipV="1">
            <a:off x="3613304" y="1532790"/>
            <a:ext cx="2542301" cy="13721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50C2A5-1CCA-BE1F-D110-DFC8A2F24C6A}"/>
              </a:ext>
            </a:extLst>
          </p:cNvPr>
          <p:cNvCxnSpPr>
            <a:cxnSpLocks/>
          </p:cNvCxnSpPr>
          <p:nvPr/>
        </p:nvCxnSpPr>
        <p:spPr>
          <a:xfrm flipV="1">
            <a:off x="7308304" y="1607872"/>
            <a:ext cx="1352092" cy="1262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68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AEA18-3F5C-4471-9664-72EB3C466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08EF-AD20-35BB-8CA0-353D7773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65B62A-D188-2649-1D48-CF7FD7DB2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8" r="29797"/>
          <a:stretch/>
        </p:blipFill>
        <p:spPr bwMode="auto">
          <a:xfrm>
            <a:off x="827584" y="3068960"/>
            <a:ext cx="7793708" cy="29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C8AA1E-414B-103F-8049-CFD92A798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0" b="3076"/>
          <a:stretch/>
        </p:blipFill>
        <p:spPr bwMode="auto">
          <a:xfrm>
            <a:off x="1597007" y="2060848"/>
            <a:ext cx="5949986" cy="61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3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1BA1-57F6-3B2B-1737-DF003E532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E57D7-D5A5-5877-87B5-41933650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CB1EA5-35FE-3830-FBCA-A9564295A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8" r="29797"/>
          <a:stretch/>
        </p:blipFill>
        <p:spPr bwMode="auto">
          <a:xfrm>
            <a:off x="827584" y="3068960"/>
            <a:ext cx="7793708" cy="29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591B77-B4FD-032D-2FBE-EEC042A99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0" b="3076"/>
          <a:stretch/>
        </p:blipFill>
        <p:spPr bwMode="auto">
          <a:xfrm>
            <a:off x="1597007" y="2060848"/>
            <a:ext cx="5949986" cy="61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DBCF35-3DCE-4710-C00D-E8817EDDC3F1}"/>
              </a:ext>
            </a:extLst>
          </p:cNvPr>
          <p:cNvSpPr/>
          <p:nvPr/>
        </p:nvSpPr>
        <p:spPr>
          <a:xfrm>
            <a:off x="3491880" y="2060848"/>
            <a:ext cx="648072" cy="6197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73FA2E2-3556-A4E9-BF9D-C9C63AA2376E}"/>
              </a:ext>
            </a:extLst>
          </p:cNvPr>
          <p:cNvSpPr/>
          <p:nvPr/>
        </p:nvSpPr>
        <p:spPr>
          <a:xfrm>
            <a:off x="3563888" y="3284983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562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D4A9-6A5E-47AA-E9B2-9DE991223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6A7DF-A464-773A-A535-C126BF9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CF2D59-5575-EFF8-42AD-C8DA1D185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8" r="29797"/>
          <a:stretch/>
        </p:blipFill>
        <p:spPr bwMode="auto">
          <a:xfrm>
            <a:off x="827584" y="3068960"/>
            <a:ext cx="7793708" cy="29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C7DC8F-86A4-FE4D-D279-6633871FE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0" b="3076"/>
          <a:stretch/>
        </p:blipFill>
        <p:spPr bwMode="auto">
          <a:xfrm>
            <a:off x="1597007" y="2060848"/>
            <a:ext cx="5949986" cy="61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502E46-7E3E-3AB9-684F-88B462A3DA3D}"/>
              </a:ext>
            </a:extLst>
          </p:cNvPr>
          <p:cNvSpPr/>
          <p:nvPr/>
        </p:nvSpPr>
        <p:spPr>
          <a:xfrm>
            <a:off x="3491880" y="2060848"/>
            <a:ext cx="648072" cy="6197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D7537C-01FA-F889-BF5D-8A642D37699D}"/>
              </a:ext>
            </a:extLst>
          </p:cNvPr>
          <p:cNvSpPr/>
          <p:nvPr/>
        </p:nvSpPr>
        <p:spPr>
          <a:xfrm>
            <a:off x="3563888" y="3284983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897B3A1-40C9-4BFF-7E94-6C24A9B28CFA}"/>
              </a:ext>
            </a:extLst>
          </p:cNvPr>
          <p:cNvSpPr/>
          <p:nvPr/>
        </p:nvSpPr>
        <p:spPr>
          <a:xfrm>
            <a:off x="4247964" y="2060847"/>
            <a:ext cx="648072" cy="6197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C4A6B1A-A430-1E32-1327-8E9D2F8A8A77}"/>
              </a:ext>
            </a:extLst>
          </p:cNvPr>
          <p:cNvSpPr/>
          <p:nvPr/>
        </p:nvSpPr>
        <p:spPr>
          <a:xfrm>
            <a:off x="5710788" y="2076303"/>
            <a:ext cx="805427" cy="6197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8EE6DAA-289C-F578-87C3-0199A6F48698}"/>
              </a:ext>
            </a:extLst>
          </p:cNvPr>
          <p:cNvSpPr/>
          <p:nvPr/>
        </p:nvSpPr>
        <p:spPr>
          <a:xfrm>
            <a:off x="4107718" y="3301082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1169F99-D50A-1E42-D7E7-DA833060B2FD}"/>
              </a:ext>
            </a:extLst>
          </p:cNvPr>
          <p:cNvSpPr/>
          <p:nvPr/>
        </p:nvSpPr>
        <p:spPr>
          <a:xfrm>
            <a:off x="4580422" y="3301082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F3DC1F4-B2EF-FF5E-538B-AC444E6E8388}"/>
              </a:ext>
            </a:extLst>
          </p:cNvPr>
          <p:cNvSpPr/>
          <p:nvPr/>
        </p:nvSpPr>
        <p:spPr>
          <a:xfrm>
            <a:off x="5148064" y="3284982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65020A7-9755-3BED-EE75-5A450BFA2CEF}"/>
              </a:ext>
            </a:extLst>
          </p:cNvPr>
          <p:cNvSpPr/>
          <p:nvPr/>
        </p:nvSpPr>
        <p:spPr>
          <a:xfrm>
            <a:off x="5632947" y="3284981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359F1D-AA4F-FC44-7FB0-B6980E3BCB48}"/>
              </a:ext>
            </a:extLst>
          </p:cNvPr>
          <p:cNvSpPr/>
          <p:nvPr/>
        </p:nvSpPr>
        <p:spPr>
          <a:xfrm>
            <a:off x="6691074" y="3265664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3FF76F-AE75-EDAB-E3F2-54BE0C70B89A}"/>
              </a:ext>
            </a:extLst>
          </p:cNvPr>
          <p:cNvSpPr/>
          <p:nvPr/>
        </p:nvSpPr>
        <p:spPr>
          <a:xfrm>
            <a:off x="6150746" y="3265664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B891496-AFB7-0069-AEA3-E80E41F6E3C0}"/>
              </a:ext>
            </a:extLst>
          </p:cNvPr>
          <p:cNvSpPr/>
          <p:nvPr/>
        </p:nvSpPr>
        <p:spPr>
          <a:xfrm>
            <a:off x="7167280" y="3284980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B4E184E-E704-A6A9-5FD4-5109F1FDC524}"/>
              </a:ext>
            </a:extLst>
          </p:cNvPr>
          <p:cNvSpPr/>
          <p:nvPr/>
        </p:nvSpPr>
        <p:spPr>
          <a:xfrm>
            <a:off x="7750270" y="3265663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3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25847-6435-E77E-3D6A-B470E7E9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DF33A-3798-6623-471D-7F77777C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F18F0FE-81C2-24CB-BEEE-2838D97E6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8" r="29797"/>
          <a:stretch/>
        </p:blipFill>
        <p:spPr bwMode="auto">
          <a:xfrm>
            <a:off x="827584" y="3068960"/>
            <a:ext cx="7793708" cy="29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323A69-1A12-BFAE-1F14-A67D3F855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0" b="3076"/>
          <a:stretch/>
        </p:blipFill>
        <p:spPr bwMode="auto">
          <a:xfrm>
            <a:off x="1597007" y="2060848"/>
            <a:ext cx="5949986" cy="61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389E686-5882-5FED-EFD4-2936C9159A06}"/>
              </a:ext>
            </a:extLst>
          </p:cNvPr>
          <p:cNvSpPr/>
          <p:nvPr/>
        </p:nvSpPr>
        <p:spPr>
          <a:xfrm>
            <a:off x="2627784" y="2161187"/>
            <a:ext cx="720080" cy="4757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52B81ED-7FA7-4EAC-D5F2-E673690C5468}"/>
              </a:ext>
            </a:extLst>
          </p:cNvPr>
          <p:cNvSpPr/>
          <p:nvPr/>
        </p:nvSpPr>
        <p:spPr>
          <a:xfrm>
            <a:off x="3031082" y="3284984"/>
            <a:ext cx="316781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6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2E44B-E62E-A2A3-ED17-D1DEF4582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F8C11-1D48-89D2-6F2F-E0E56A52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DB91A5-A39C-55E2-BC19-D1C003F6A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8" r="29797"/>
          <a:stretch/>
        </p:blipFill>
        <p:spPr bwMode="auto">
          <a:xfrm>
            <a:off x="827584" y="3068960"/>
            <a:ext cx="7793708" cy="29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08A4D0-CB2E-9288-FB59-9D0E6A112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0" b="3076"/>
          <a:stretch/>
        </p:blipFill>
        <p:spPr bwMode="auto">
          <a:xfrm>
            <a:off x="1597007" y="2060848"/>
            <a:ext cx="5949986" cy="61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E6CDC2-F4B4-1C9E-A621-2273236261D2}"/>
              </a:ext>
            </a:extLst>
          </p:cNvPr>
          <p:cNvSpPr/>
          <p:nvPr/>
        </p:nvSpPr>
        <p:spPr>
          <a:xfrm>
            <a:off x="2855180" y="3304302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BA3656-E2AA-F5F1-0E0C-51D1718665B8}"/>
              </a:ext>
            </a:extLst>
          </p:cNvPr>
          <p:cNvSpPr/>
          <p:nvPr/>
        </p:nvSpPr>
        <p:spPr>
          <a:xfrm>
            <a:off x="6835090" y="2061076"/>
            <a:ext cx="805427" cy="6197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8121F7-6C48-4DC6-5F4B-2BA9FDDBC85C}"/>
              </a:ext>
            </a:extLst>
          </p:cNvPr>
          <p:cNvSpPr/>
          <p:nvPr/>
        </p:nvSpPr>
        <p:spPr>
          <a:xfrm>
            <a:off x="3900066" y="3285847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3C0178-1AB1-27A5-1194-4BF5027F0F80}"/>
              </a:ext>
            </a:extLst>
          </p:cNvPr>
          <p:cNvSpPr/>
          <p:nvPr/>
        </p:nvSpPr>
        <p:spPr>
          <a:xfrm>
            <a:off x="4374164" y="3269752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C6A5E3-6347-88E3-EA98-D5D738FA2139}"/>
              </a:ext>
            </a:extLst>
          </p:cNvPr>
          <p:cNvSpPr/>
          <p:nvPr/>
        </p:nvSpPr>
        <p:spPr>
          <a:xfrm>
            <a:off x="4944952" y="3284980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B04022-A96E-344A-019D-94F9BBDA6094}"/>
              </a:ext>
            </a:extLst>
          </p:cNvPr>
          <p:cNvSpPr/>
          <p:nvPr/>
        </p:nvSpPr>
        <p:spPr>
          <a:xfrm>
            <a:off x="5442423" y="3284980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4603DF4-EA08-5F17-5C00-7FAC03988682}"/>
              </a:ext>
            </a:extLst>
          </p:cNvPr>
          <p:cNvSpPr/>
          <p:nvPr/>
        </p:nvSpPr>
        <p:spPr>
          <a:xfrm>
            <a:off x="6501619" y="3265663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73A44D5-114D-D5B3-8BE3-0D922944996D}"/>
              </a:ext>
            </a:extLst>
          </p:cNvPr>
          <p:cNvSpPr/>
          <p:nvPr/>
        </p:nvSpPr>
        <p:spPr>
          <a:xfrm>
            <a:off x="5972021" y="3284979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DD652E9-D2E5-1D56-85AE-E6395580A324}"/>
              </a:ext>
            </a:extLst>
          </p:cNvPr>
          <p:cNvSpPr/>
          <p:nvPr/>
        </p:nvSpPr>
        <p:spPr>
          <a:xfrm>
            <a:off x="6999090" y="3272971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4515D2F-2C1B-F89F-09FD-CDE6B5DBDE93}"/>
              </a:ext>
            </a:extLst>
          </p:cNvPr>
          <p:cNvSpPr/>
          <p:nvPr/>
        </p:nvSpPr>
        <p:spPr>
          <a:xfrm>
            <a:off x="7528688" y="3265662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8209F7C-0D23-46DB-8F9F-FDB1CF8B5524}"/>
              </a:ext>
            </a:extLst>
          </p:cNvPr>
          <p:cNvSpPr/>
          <p:nvPr/>
        </p:nvSpPr>
        <p:spPr>
          <a:xfrm>
            <a:off x="3381442" y="3301081"/>
            <a:ext cx="288032" cy="5040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3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E289-0C3E-9B83-1178-058A86FA7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4E200-316F-825A-B5E1-57838243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E538F5-6ED5-53B9-25BB-152560CD1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8" r="29797"/>
          <a:stretch/>
        </p:blipFill>
        <p:spPr bwMode="auto">
          <a:xfrm>
            <a:off x="827584" y="3068960"/>
            <a:ext cx="7793708" cy="29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A8C3C8-499F-9224-3127-84786B9AB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0" b="3076"/>
          <a:stretch/>
        </p:blipFill>
        <p:spPr bwMode="auto">
          <a:xfrm>
            <a:off x="2555776" y="2337487"/>
            <a:ext cx="5538532" cy="5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BD1F614-4E15-EB11-109F-F349DEACB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52" b="4385"/>
          <a:stretch/>
        </p:blipFill>
        <p:spPr bwMode="auto">
          <a:xfrm>
            <a:off x="395537" y="2348880"/>
            <a:ext cx="1512168" cy="3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4B85A6-1002-8AD1-ED26-2A9F6B1EF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2" t="-15229" b="-1"/>
          <a:stretch/>
        </p:blipFill>
        <p:spPr bwMode="auto">
          <a:xfrm>
            <a:off x="382508" y="2703631"/>
            <a:ext cx="1944216" cy="43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38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9F96-522D-099E-DC75-6036725B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DEE5D-1E66-71A7-B063-75884471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168DA-C7AB-31CC-6BF4-3122B0437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7"/>
          <a:stretch/>
        </p:blipFill>
        <p:spPr bwMode="auto">
          <a:xfrm>
            <a:off x="288758" y="1070363"/>
            <a:ext cx="2316417" cy="471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56D10E3-2CE9-4852-0E5F-881F1362C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3"/>
          <a:stretch/>
        </p:blipFill>
        <p:spPr bwMode="auto">
          <a:xfrm>
            <a:off x="2698925" y="2060848"/>
            <a:ext cx="6156168" cy="73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B615DD-C698-491C-9523-131D4EC27890}"/>
              </a:ext>
            </a:extLst>
          </p:cNvPr>
          <p:cNvSpPr txBox="1"/>
          <p:nvPr/>
        </p:nvSpPr>
        <p:spPr>
          <a:xfrm>
            <a:off x="3059832" y="3509493"/>
            <a:ext cx="5041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Embedding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Sequence Transformer Encoder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입력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 class embedding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에 대한 최종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output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생성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1EF95-73F9-B328-1003-146DF6154602}"/>
              </a:ext>
            </a:extLst>
          </p:cNvPr>
          <p:cNvSpPr txBox="1"/>
          <p:nvPr/>
        </p:nvSpPr>
        <p:spPr>
          <a:xfrm>
            <a:off x="3059832" y="4269186"/>
            <a:ext cx="5041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Image representation -▶  MLP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에 입력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이미지가 어떤 클래스에 속하는지 분류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942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5A5A6-C146-E41C-D69C-3858BA538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85649-6B21-D55D-33C6-6C3217C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5E432-D282-0058-CED0-B28C0DBA02F2}"/>
              </a:ext>
            </a:extLst>
          </p:cNvPr>
          <p:cNvSpPr txBox="1"/>
          <p:nvPr/>
        </p:nvSpPr>
        <p:spPr>
          <a:xfrm>
            <a:off x="251521" y="860115"/>
            <a:ext cx="2571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Attention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0636B5-042F-8C36-4523-C84F87D7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808791"/>
            <a:ext cx="5688632" cy="518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B162-93AA-BC96-FCE2-97086CE9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6328D-DB19-3753-F71B-362BC8EC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DEEA9-3A25-7842-3D9D-8B2E99E10401}"/>
              </a:ext>
            </a:extLst>
          </p:cNvPr>
          <p:cNvSpPr txBox="1"/>
          <p:nvPr/>
        </p:nvSpPr>
        <p:spPr>
          <a:xfrm>
            <a:off x="251521" y="860115"/>
            <a:ext cx="2571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Self -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Attention</a:t>
            </a:r>
          </a:p>
        </p:txBody>
      </p:sp>
      <p:pic>
        <p:nvPicPr>
          <p:cNvPr id="2050" name="Picture 2" descr="Vision Transformer에 대한 시각적 설명: 10.1. Transformer: QKV 만들기">
            <a:extLst>
              <a:ext uri="{FF2B5EF4-FFF2-40B4-BE49-F238E27FC236}">
                <a16:creationId xmlns:a16="http://schemas.microsoft.com/office/drawing/2014/main" id="{95208E59-EAB7-D2F5-79D8-CC23E8574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77596"/>
            <a:ext cx="3426499" cy="194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ion Transformer에 대한 시각적 설명: 10.2. Transformer: 어텐션 스코어 계산">
            <a:extLst>
              <a:ext uri="{FF2B5EF4-FFF2-40B4-BE49-F238E27FC236}">
                <a16:creationId xmlns:a16="http://schemas.microsoft.com/office/drawing/2014/main" id="{BDFE9471-4976-2639-B7C9-253A9EE1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19" y="1295770"/>
            <a:ext cx="3426500" cy="194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1DE5F6-63D9-9E19-5C76-1FD3905773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1" r="-281" b="66817"/>
          <a:stretch/>
        </p:blipFill>
        <p:spPr>
          <a:xfrm>
            <a:off x="1835696" y="3236650"/>
            <a:ext cx="5625343" cy="3618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1244E7-BBDA-40CD-80AA-A7E47ECB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49" t="44092" b="25339"/>
          <a:stretch/>
        </p:blipFill>
        <p:spPr>
          <a:xfrm>
            <a:off x="506950" y="5538605"/>
            <a:ext cx="4903009" cy="321602"/>
          </a:xfrm>
          <a:prstGeom prst="rect">
            <a:avLst/>
          </a:prstGeom>
        </p:spPr>
      </p:pic>
      <p:pic>
        <p:nvPicPr>
          <p:cNvPr id="11" name="Picture 6" descr="Vision Transformer에 대한 시각적 설명: 10.3. Transformer: 어텐션 스코어 매트릭스">
            <a:extLst>
              <a:ext uri="{FF2B5EF4-FFF2-40B4-BE49-F238E27FC236}">
                <a16:creationId xmlns:a16="http://schemas.microsoft.com/office/drawing/2014/main" id="{BA7EB985-72E9-35DC-9892-4F9A24123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2" y="3809308"/>
            <a:ext cx="2951807" cy="16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Vision Transformer에 대한 시각적 설명: 10.4. Transformer: 집계된 컨텍스트 정보 계산">
            <a:extLst>
              <a:ext uri="{FF2B5EF4-FFF2-40B4-BE49-F238E27FC236}">
                <a16:creationId xmlns:a16="http://schemas.microsoft.com/office/drawing/2014/main" id="{7A26A2CD-93B6-9D43-3E9E-53EA9A72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734" y="3809307"/>
            <a:ext cx="2951807" cy="16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ion Transformer에 대한 시각적 설명: 10.5. Transformer: 모든 패치에 대해서 집계된 컨텍스트 정보 구하기">
            <a:extLst>
              <a:ext uri="{FF2B5EF4-FFF2-40B4-BE49-F238E27FC236}">
                <a16:creationId xmlns:a16="http://schemas.microsoft.com/office/drawing/2014/main" id="{4CA69984-55A9-99C9-B048-1C3D878B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46" y="3818808"/>
            <a:ext cx="2921322" cy="16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FD182F-097D-2253-BEDA-3ABCF8A22F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109" r="68734" b="-3703"/>
          <a:stretch/>
        </p:blipFill>
        <p:spPr>
          <a:xfrm>
            <a:off x="6721799" y="5474224"/>
            <a:ext cx="1909883" cy="3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99480" y="1124744"/>
            <a:ext cx="8669535" cy="518457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sz="2400" dirty="0"/>
              <a:t>Transformer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NLP </a:t>
            </a:r>
            <a:r>
              <a:rPr lang="ko-KR" altLang="en-US" sz="1600" dirty="0"/>
              <a:t>분야 </a:t>
            </a:r>
            <a:r>
              <a:rPr lang="en-US" altLang="ko-KR" sz="1600" dirty="0"/>
              <a:t>-&gt; </a:t>
            </a:r>
            <a:r>
              <a:rPr lang="ko-KR" altLang="en-US" sz="1600" dirty="0"/>
              <a:t>표준으로 활용되며 좋은 성능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Computer vision </a:t>
            </a:r>
            <a:r>
              <a:rPr lang="ko-KR" altLang="en-US" sz="1600" dirty="0"/>
              <a:t>분야 </a:t>
            </a:r>
            <a:r>
              <a:rPr lang="en-US" altLang="ko-KR" sz="1600" dirty="0"/>
              <a:t>-&gt; CNN</a:t>
            </a:r>
            <a:r>
              <a:rPr lang="ko-KR" altLang="en-US" sz="1600" dirty="0"/>
              <a:t>에 결합하여 사용 </a:t>
            </a:r>
            <a:r>
              <a:rPr lang="en-US" altLang="ko-KR" sz="1600" dirty="0"/>
              <a:t>&amp; CNN</a:t>
            </a:r>
            <a:r>
              <a:rPr lang="ko-KR" altLang="en-US" sz="1600" dirty="0"/>
              <a:t>의 구성요소 대체 사용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8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2. Vit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CNN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대한 의존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-▶Transformer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직접적으로 사용하기 위해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image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patch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잘라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Sequence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로서 사용하는 방식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-▶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이미지 분류 수행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거대한 양의 데이터 셋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중간 사이즈 혹은 적은 양의 이미지 데이터셋에 대해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Transfer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SOTA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모델보다 좋은 성능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적은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계산량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1A262-6B37-1A01-D33D-6D69175D9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FECBD-07EF-BF08-3833-E346673E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F1461-F627-6955-96D2-CB09662D9489}"/>
              </a:ext>
            </a:extLst>
          </p:cNvPr>
          <p:cNvSpPr txBox="1"/>
          <p:nvPr/>
        </p:nvSpPr>
        <p:spPr>
          <a:xfrm>
            <a:off x="251520" y="860115"/>
            <a:ext cx="338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Multi-head attention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D2BB0-B6D0-2759-AFDD-D3302078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6" y="5476421"/>
            <a:ext cx="6260652" cy="376432"/>
          </a:xfrm>
          <a:prstGeom prst="rect">
            <a:avLst/>
          </a:prstGeom>
        </p:spPr>
      </p:pic>
      <p:pic>
        <p:nvPicPr>
          <p:cNvPr id="4100" name="Picture 4" descr="Structure of proposed Multi-Head Attention.">
            <a:extLst>
              <a:ext uri="{FF2B5EF4-FFF2-40B4-BE49-F238E27FC236}">
                <a16:creationId xmlns:a16="http://schemas.microsoft.com/office/drawing/2014/main" id="{09C43BBD-F9E3-89F8-7542-9AE78AD94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34" y="1125257"/>
            <a:ext cx="4424049" cy="396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521DCB-6F1F-0656-1A77-0BE22AC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5089086"/>
            <a:ext cx="1201066" cy="268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089B9B-6B25-2519-BF79-EC3D8298CACE}"/>
                  </a:ext>
                </a:extLst>
              </p:cNvPr>
              <p:cNvSpPr txBox="1"/>
              <p:nvPr/>
            </p:nvSpPr>
            <p:spPr>
              <a:xfrm>
                <a:off x="644125" y="4491117"/>
                <a:ext cx="19082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K - head</a:t>
                </a: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의 개수</a:t>
                </a:r>
                <a:endPara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en-US" altLang="ko-KR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D</a:t>
                </a: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lang="en-US" altLang="ko-KR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– </a:t>
                </a: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전체 차원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- </a:t>
                </a: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헤드의 차원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r>
                  <a:rPr lang="en-US" altLang="ko-KR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N – Patch</a:t>
                </a: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의 </a:t>
                </a:r>
                <a:r>
                  <a:rPr lang="ko-KR" alt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갯수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089B9B-6B25-2519-BF79-EC3D8298C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25" y="4491117"/>
                <a:ext cx="1908213" cy="954107"/>
              </a:xfrm>
              <a:prstGeom prst="rect">
                <a:avLst/>
              </a:prstGeom>
              <a:blipFill>
                <a:blip r:embed="rId5"/>
                <a:stretch>
                  <a:fillRect l="-958" t="-1282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 descr="스크린샷, 스케치, 디자인이(가) 표시된 사진&#10;&#10;자동 생성된 설명">
            <a:extLst>
              <a:ext uri="{FF2B5EF4-FFF2-40B4-BE49-F238E27FC236}">
                <a16:creationId xmlns:a16="http://schemas.microsoft.com/office/drawing/2014/main" id="{F5B08920-A984-3258-1EBB-471EC5BD3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2" y="1881745"/>
            <a:ext cx="4271252" cy="24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57420-15C7-D718-E771-25E4AB80F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AEE60-200B-D805-F7F6-E7E4D618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C40C2-715B-747D-9DDC-39B076C24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19" y="1183504"/>
            <a:ext cx="6596140" cy="24450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7DBE1AB-D058-E236-155B-BD903124C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0"/>
          <a:stretch/>
        </p:blipFill>
        <p:spPr bwMode="auto">
          <a:xfrm>
            <a:off x="7261304" y="836712"/>
            <a:ext cx="1803767" cy="362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52C512-BDC9-7D8D-DD27-02B6B2AC3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73" y="1542387"/>
            <a:ext cx="6657931" cy="55013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F199499-658C-CB97-7A54-E5F3A64A3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2" t="9929" r="31945" b="46385"/>
          <a:stretch/>
        </p:blipFill>
        <p:spPr bwMode="auto">
          <a:xfrm>
            <a:off x="6424280" y="4365104"/>
            <a:ext cx="2694366" cy="9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4595B9EF-1F9E-BEE6-0394-71A2FA798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64" y="2159781"/>
                <a:ext cx="7001065" cy="37894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Multi-Head 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Attention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과정</a:t>
                </a:r>
                <a:endPara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Z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(l−1)을 입력으로 받아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Layer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Normalization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(LN) 후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Multi-Head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Attention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수행.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출력값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Z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′(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)은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Residual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Connection으로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Z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(l−1)을 더해 생성됨.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이 과정을 통해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Self-Attention의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결과를 효율적으로 학습.</a:t>
                </a:r>
                <a:endPara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Multi-Layer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Perceptron</a:t>
                </a: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(MLP) 과정</a:t>
                </a:r>
                <a:endPara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MLP </a:t>
                </a:r>
                <a:r>
                  <a:rPr kumimoji="0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입력전에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Z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′(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)에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Layer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Normalization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(LN)을 적용.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두 개의 선형 레이어와 </a:t>
                </a:r>
                <a:r>
                  <a:rPr kumimoji="0" lang="ko-KR" altLang="ko-KR" sz="1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GELU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활성화 함수로 구성된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MLP에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입력하여 복잡한 패턴 학습.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MLP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출력값에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Residual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Connection으로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Z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′(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)을 더해 최종 출력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Z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(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)생성.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이 과정을 </a:t>
                </a:r>
                <a:r>
                  <a:rPr kumimoji="0" lang="ko-KR" altLang="ko-KR" sz="12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Encoder</a:t>
                </a:r>
                <a:r>
                  <a:rPr kumimoji="0" lang="ko-KR" altLang="ko-KR" sz="1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블록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에서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L번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반복.</a:t>
                </a:r>
                <a:endPara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ko-KR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최종 출력</a:t>
                </a:r>
                <a:endPara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마지막 출력인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Z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(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)의 [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class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] 토큰 상태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ko-KR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altLang="ko-KR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0" lang="en-US" altLang="ko-KR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에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Layer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Normalization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(LN)을 적용하여 최종 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 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출력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y생성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y는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이미지 전체의 표현을 나타내며, 분류 헤드에 입력되어 이미지 클래스 예측에 사용됨.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ko-KR" sz="1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Fine-Tuning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시에는 MLP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Head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대신 단일 선형 레이어(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Single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Linear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Layer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 통과.</a:t>
                </a:r>
              </a:p>
            </p:txBody>
          </p:sp>
        </mc:Choice>
        <mc:Fallback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4595B9EF-1F9E-BEE6-0394-71A2FA798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664" y="2159781"/>
                <a:ext cx="7001065" cy="3789499"/>
              </a:xfrm>
              <a:prstGeom prst="rect">
                <a:avLst/>
              </a:prstGeom>
              <a:blipFill>
                <a:blip r:embed="rId6"/>
                <a:stretch>
                  <a:fillRect l="-261" b="-8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981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C425E-CF8B-E643-4CC5-BD8FA888E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31401-00F7-7E16-3EAB-97B0861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BD069-3BFF-BBB9-9366-3E85AE6FD3C1}"/>
              </a:ext>
            </a:extLst>
          </p:cNvPr>
          <p:cNvSpPr txBox="1"/>
          <p:nvPr/>
        </p:nvSpPr>
        <p:spPr>
          <a:xfrm>
            <a:off x="107504" y="88205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Inductive Bias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C1927D9-F72B-8E30-8A90-56F1D1B89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281130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FAB958-308A-D862-4951-BF076A7520A1}"/>
              </a:ext>
            </a:extLst>
          </p:cNvPr>
          <p:cNvSpPr txBox="1"/>
          <p:nvPr/>
        </p:nvSpPr>
        <p:spPr>
          <a:xfrm>
            <a:off x="1385422" y="2041103"/>
            <a:ext cx="83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Locality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8D68800-186E-8B6E-31A4-50695B46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559" y="2158612"/>
            <a:ext cx="5262905" cy="273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DE667CD-B34F-EAD5-7879-CC5BCE24C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5222615"/>
            <a:ext cx="80648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ViT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모델은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Inductive Bias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적어 모델이 더 자유롭게 데이터를 처리하고 이미지의 전역적 정보를 학습할 수 있지만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최적 파라미터 공간이 커져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데이터가 충분하지 않으면 학습이 어려움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43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06836-B839-EDB4-97B6-DEFBCAE27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0FDE4-9E53-CC78-6335-283918EF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752DC73-EF44-BF5F-58D2-94FA7A1D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72752"/>
            <a:ext cx="5648128" cy="363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CB1BE-8C0F-4F45-4C27-8A7719A032EF}"/>
              </a:ext>
            </a:extLst>
          </p:cNvPr>
          <p:cNvSpPr txBox="1"/>
          <p:nvPr/>
        </p:nvSpPr>
        <p:spPr>
          <a:xfrm>
            <a:off x="107504" y="882054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Fine-tuning and higher-resolution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4D35A-D333-859A-4408-F7B4C03C13B3}"/>
              </a:ext>
            </a:extLst>
          </p:cNvPr>
          <p:cNvSpPr txBox="1"/>
          <p:nvPr/>
        </p:nvSpPr>
        <p:spPr>
          <a:xfrm>
            <a:off x="251520" y="5157192"/>
            <a:ext cx="8468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ViT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대규모 데이터셋에서 사전 학습 후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작은 데이터셋으로 특정 작업에 맞춰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Fine-Tuning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수행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b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Fine-Tuning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예측에 사용된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MLP Head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대신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D x K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차원의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Feed Forward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레이어를 추가하여 특정 클래스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K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개를 분류하도록 조정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537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AD2AE-30C9-6696-3C06-B776A81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26567-4874-88E7-6A5E-8D48CA63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DABCF-4B68-A9E8-C86A-D01E5B4CAE4A}"/>
              </a:ext>
            </a:extLst>
          </p:cNvPr>
          <p:cNvSpPr txBox="1"/>
          <p:nvPr/>
        </p:nvSpPr>
        <p:spPr>
          <a:xfrm>
            <a:off x="107504" y="882054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Hybrid Architecture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AFC5D-F181-04FB-BE3A-C981FB16AC71}"/>
              </a:ext>
            </a:extLst>
          </p:cNvPr>
          <p:cNvSpPr txBox="1"/>
          <p:nvPr/>
        </p:nvSpPr>
        <p:spPr>
          <a:xfrm>
            <a:off x="596488" y="5457738"/>
            <a:ext cx="84685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200" b="1" dirty="0" err="1"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합성곱</a:t>
            </a:r>
            <a:r>
              <a:rPr lang="ko-KR" altLang="ko-KR" sz="1200" b="1" dirty="0"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신경망에 입력하여 얻어진</a:t>
            </a:r>
            <a:r>
              <a:rPr lang="en-US" altLang="ko-KR" sz="1200" b="1" dirty="0"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2D feature map</a:t>
            </a:r>
            <a:r>
              <a:rPr lang="ko-KR" altLang="ko-KR" sz="1200" b="1" dirty="0"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을 패치로 쪼개어 입력</a:t>
            </a:r>
            <a:r>
              <a:rPr lang="ko-KR" altLang="ko-KR" sz="1200" dirty="0"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하는 하이브리드 구조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A20055-18F6-CC63-6ACB-683C38AC6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6701184" cy="362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37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A66B-E4EA-A103-6CF0-B9291CE11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7A08F-BAF4-831E-056D-5A8252D3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3A9FC-4785-6C9C-41E2-990A612E8E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C8A42E-F64B-E1D0-C6E1-58BFF017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43780"/>
            <a:ext cx="3753042" cy="1606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7DC5F4-6BDF-6176-14C2-041FDAA2E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812785"/>
            <a:ext cx="4592991" cy="1268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08F870-840E-C037-5C71-B11FCC959C36}"/>
              </a:ext>
            </a:extLst>
          </p:cNvPr>
          <p:cNvSpPr txBox="1"/>
          <p:nvPr/>
        </p:nvSpPr>
        <p:spPr>
          <a:xfrm>
            <a:off x="696649" y="518123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CIFAR-10/100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B8033F-44F0-6484-9AC3-2AC1E1CB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41" y="3498886"/>
            <a:ext cx="2140985" cy="1666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095461-AD35-391B-85AB-15F7A3E6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3596090"/>
            <a:ext cx="2832473" cy="1422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273F1-6912-FFA0-7DAB-9B64432A9434}"/>
              </a:ext>
            </a:extLst>
          </p:cNvPr>
          <p:cNvSpPr txBox="1"/>
          <p:nvPr/>
        </p:nvSpPr>
        <p:spPr>
          <a:xfrm>
            <a:off x="3381189" y="5181236"/>
            <a:ext cx="1325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Oxford-IIIT Pet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C9B479-6BF0-C4FB-7D70-177FB477F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541" y="3437103"/>
            <a:ext cx="3507657" cy="17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55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DD5A-E85D-0FBB-A100-BB624D27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736E9-347B-885D-C009-FEAD7810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4953C9-EA0F-AF6A-5208-BA04112D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44" y="2128617"/>
            <a:ext cx="4744112" cy="132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9B2BDE-F22D-76B8-F62E-2D23F24534DF}"/>
              </a:ext>
            </a:extLst>
          </p:cNvPr>
          <p:cNvSpPr txBox="1"/>
          <p:nvPr/>
        </p:nvSpPr>
        <p:spPr>
          <a:xfrm>
            <a:off x="251520" y="97820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Model Variants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56EAA-6C7A-FB2A-6465-0C817FF5AA9C}"/>
              </a:ext>
            </a:extLst>
          </p:cNvPr>
          <p:cNvSpPr txBox="1"/>
          <p:nvPr/>
        </p:nvSpPr>
        <p:spPr>
          <a:xfrm>
            <a:off x="337708" y="3861048"/>
            <a:ext cx="8468583" cy="2055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ts val="1800"/>
              </a:lnSpc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ViT</a:t>
            </a:r>
            <a:br>
              <a:rPr lang="en-US" altLang="ko-KR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ViT</a:t>
            </a:r>
            <a:r>
              <a:rPr lang="en-US" altLang="ko-KR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-Base</a:t>
            </a:r>
            <a:r>
              <a:rPr lang="ko-KR" altLang="en-US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120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ViT</a:t>
            </a:r>
            <a:r>
              <a:rPr lang="en-US" altLang="ko-KR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-Large</a:t>
            </a:r>
            <a:r>
              <a:rPr lang="ko-KR" altLang="en-US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BERT</a:t>
            </a:r>
            <a:r>
              <a:rPr lang="ko-KR" altLang="en-US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에서 설계를 그대로 가져왔으며</a:t>
            </a:r>
            <a:r>
              <a:rPr lang="en-US" altLang="ko-KR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추가적으로 </a:t>
            </a:r>
            <a:r>
              <a:rPr lang="en-US" altLang="ko-KR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Huge </a:t>
            </a:r>
            <a:r>
              <a:rPr lang="ko-KR" altLang="en-US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모델을 만들었다</a:t>
            </a:r>
            <a:r>
              <a:rPr lang="en-US" altLang="ko-KR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 가지 규모의 모델에 패치 크기를 다르게 하여 실험 진행 </a:t>
            </a:r>
            <a:r>
              <a:rPr lang="en-US" altLang="ko-KR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ex) 16x16</a:t>
            </a:r>
            <a:r>
              <a:rPr lang="ko-KR" altLang="en-US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패치 크기에 </a:t>
            </a:r>
            <a:r>
              <a:rPr lang="en-US" altLang="ko-KR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Vit-Large</a:t>
            </a:r>
            <a:r>
              <a:rPr lang="ko-KR" altLang="en-US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모델은 </a:t>
            </a:r>
            <a:r>
              <a:rPr lang="en-US" altLang="ko-KR" sz="120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ViT</a:t>
            </a:r>
            <a:r>
              <a:rPr lang="en-US" altLang="ko-KR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-L/16</a:t>
            </a:r>
            <a:r>
              <a:rPr lang="ko-KR" altLang="en-US" sz="1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이라 표시</a:t>
            </a:r>
            <a:endParaRPr lang="en-US" altLang="ko-KR" sz="1200" b="0" i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 latinLnBrk="1">
              <a:lnSpc>
                <a:spcPts val="1800"/>
              </a:lnSpc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baseline</a:t>
            </a:r>
            <a:br>
              <a:rPr lang="en-US" altLang="ko-KR" sz="1200" b="0" i="0" dirty="0">
                <a:solidFill>
                  <a:srgbClr val="333333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ResNet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with Group Normalization &amp; Standardized Convolutions 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BiT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1200" b="0" i="0" dirty="0">
              <a:solidFill>
                <a:srgbClr val="333333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 latinLnBrk="1">
              <a:lnSpc>
                <a:spcPts val="1800"/>
              </a:lnSpc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Hybrids</a:t>
            </a:r>
            <a:br>
              <a:rPr lang="en-US" altLang="ko-KR" sz="1200" b="0" i="0" dirty="0">
                <a:solidFill>
                  <a:srgbClr val="333333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ViT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에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ResNet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stage 4 feature map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을 입력으로 넣어주고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patch size = 1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로 설정</a:t>
            </a:r>
            <a:endParaRPr lang="ko-KR" altLang="en-US" sz="1200" b="0" i="0" dirty="0">
              <a:solidFill>
                <a:srgbClr val="333333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48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4AFFC-E08C-D447-B5E1-52BE5A3B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19B8A-A3CC-6C8A-2BAE-3D9C5341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01F529B-A7FC-AC39-D8F7-F1730579D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7" y="1412776"/>
            <a:ext cx="787886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61CB3A-A8F0-C68B-338B-EE4E87646C8B}"/>
              </a:ext>
            </a:extLst>
          </p:cNvPr>
          <p:cNvSpPr txBox="1"/>
          <p:nvPr/>
        </p:nvSpPr>
        <p:spPr>
          <a:xfrm>
            <a:off x="251520" y="97820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Training Details </a:t>
            </a:r>
          </a:p>
        </p:txBody>
      </p:sp>
    </p:spTree>
    <p:extLst>
      <p:ext uri="{BB962C8B-B14F-4D97-AF65-F5344CB8AC3E}">
        <p14:creationId xmlns:p14="http://schemas.microsoft.com/office/powerpoint/2010/main" val="153452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7B8C7-EAD8-7790-0B2F-6179E561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1E897-8030-4635-66FD-6D8C8FA9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42416"/>
            <a:ext cx="8669535" cy="738193"/>
          </a:xfrm>
        </p:spPr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10BA71-0E53-4D4D-09AE-6F9A6589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38" y="1468123"/>
            <a:ext cx="8109328" cy="2521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B820C-F6A8-C03F-3643-9625E26A4330}"/>
              </a:ext>
            </a:extLst>
          </p:cNvPr>
          <p:cNvSpPr txBox="1"/>
          <p:nvPr/>
        </p:nvSpPr>
        <p:spPr>
          <a:xfrm>
            <a:off x="251520" y="97820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SOTA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성능 비교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161615-B25F-37A4-4441-3B86D644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30" y="4128954"/>
            <a:ext cx="7303945" cy="178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53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A0772-B41C-C1CF-2034-AFB4F37D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5F29C-9927-2E78-6A7D-B4EE2296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42416"/>
            <a:ext cx="8669535" cy="738193"/>
          </a:xfrm>
        </p:spPr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3B87F-6945-9267-82A5-A08EA4E88A70}"/>
              </a:ext>
            </a:extLst>
          </p:cNvPr>
          <p:cNvSpPr txBox="1"/>
          <p:nvPr/>
        </p:nvSpPr>
        <p:spPr>
          <a:xfrm>
            <a:off x="229614" y="840426"/>
            <a:ext cx="7154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Pre-training Data Requirements &amp; Scaling Study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A51CC4-2D2B-96F8-EE80-EB801DA7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37" y="1240536"/>
            <a:ext cx="6508925" cy="2314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387455-3E1A-336E-1139-367D1AA6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429000"/>
            <a:ext cx="6002625" cy="25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8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26B3D-8DB0-FB2A-44B9-FB21DD51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B0075D-9887-1BCA-F9F7-32B7CF77B3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958534"/>
            <a:ext cx="8208912" cy="1872208"/>
          </a:xfrm>
        </p:spPr>
        <p:txBody>
          <a:bodyPr/>
          <a:lstStyle/>
          <a:p>
            <a:r>
              <a:rPr lang="en-US" altLang="ko-KR" sz="2400" dirty="0"/>
              <a:t>Self Attention</a:t>
            </a:r>
          </a:p>
          <a:p>
            <a:endParaRPr lang="en-US" altLang="ko-KR" sz="1400" dirty="0"/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Attention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전체 입력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Sequence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에서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Sequence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들 간의 관계를 학습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입력 데이터의 각 요소가 다른 모든 요소들 과의 관계를 평가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중요한 요소에 더 높은 가중치를 부여해 출력하는 과정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7CB7F8-35EA-1D2D-719D-1815469B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17847"/>
            <a:ext cx="5616624" cy="96514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7FEFCD1-5329-FEEA-B61C-D0A82239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7" y="-50626"/>
            <a:ext cx="3744416" cy="738193"/>
          </a:xfrm>
        </p:spPr>
        <p:txBody>
          <a:bodyPr/>
          <a:lstStyle/>
          <a:p>
            <a:r>
              <a:rPr lang="en-US" altLang="ko-KR" dirty="0"/>
              <a:t>Concept</a:t>
            </a:r>
            <a:endParaRPr lang="ko-KR" altLang="en-US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644657F-5610-FF7F-0102-9BD304747E08}"/>
              </a:ext>
            </a:extLst>
          </p:cNvPr>
          <p:cNvSpPr txBox="1">
            <a:spLocks/>
          </p:cNvSpPr>
          <p:nvPr/>
        </p:nvSpPr>
        <p:spPr>
          <a:xfrm>
            <a:off x="395536" y="3756773"/>
            <a:ext cx="8208912" cy="21534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Inductive Bias</a:t>
            </a:r>
          </a:p>
          <a:p>
            <a:endParaRPr lang="ko-KR" altLang="en-US" sz="1400" dirty="0"/>
          </a:p>
          <a:p>
            <a:pPr marL="285750" indent="-285750">
              <a:buFontTx/>
              <a:buChar char="-"/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주어지지 않은 입력의 출력을 예측하는 것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일반화의 성능을 높이기 위해서 만약의 상황에 대한 추가적인 가정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indent="0"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 Global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한 정보가 필요한 경우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–▶ Transformer  </a:t>
            </a:r>
          </a:p>
          <a:p>
            <a:pPr marL="0" indent="0"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지역적으로 얻을 정보가 필요한 경우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▶ CNN</a:t>
            </a:r>
          </a:p>
          <a:p>
            <a:pPr marL="0" indent="0">
              <a:defRPr/>
            </a:pP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indent="0">
              <a:defRPr/>
            </a:pP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5189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E8958-AEC6-4E7E-8C7D-3FA5CFE56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C6010-FE48-8FC0-C4CA-733979459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42416"/>
            <a:ext cx="8669535" cy="738193"/>
          </a:xfrm>
        </p:spPr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7F48D-407E-97DC-A5A6-552E2EF64D03}"/>
              </a:ext>
            </a:extLst>
          </p:cNvPr>
          <p:cNvSpPr txBox="1"/>
          <p:nvPr/>
        </p:nvSpPr>
        <p:spPr>
          <a:xfrm>
            <a:off x="251520" y="840426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INSPECTING VISION TRANSFORMER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6CEF3C-A6C4-8431-D075-704E79D7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08" y="2204864"/>
            <a:ext cx="7056784" cy="22048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71A94D-C78D-E0C1-7A1A-689DB7A0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12" y="1908449"/>
            <a:ext cx="1627457" cy="27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60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559D7-879E-9EE6-17BD-5CA9D18F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4E124-3D42-E8DD-FD5B-8C570F72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4" name="그림 3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4F20BFD9-496E-7341-2B29-BF49AB42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789115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13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E1AF1-C710-60DC-98F7-83AFF50B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3AEF0-FEEC-0B21-8492-FB52B381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299AF0F-695E-FF0A-0884-95847CFC9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62" y="2521059"/>
            <a:ext cx="759527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ViT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는 이미지 인식에 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Transformer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를 직접 적용하여 이미지에 특화된 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inductive bias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없이 패치 시퀀스를 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NLP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와 유사하게 처리하는 간단한 구조로 구현됨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대규모 데이터셋에서의 사전 학습과 결합할 때 최첨단 성능을 달성하며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상대적으로 사전 학습 비용이 저렴함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ViT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의 향후 과제로는 객체 탐지와 분할 같은 다양한 컴퓨터 비전 작업에의 적용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Self Supervision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학습 방법 탐색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모델의 확장을 통한 성능 개선 등이 있음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kumimoji="0" lang="ko-KR" altLang="ko-K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729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691680" y="2348880"/>
            <a:ext cx="5904656" cy="830997"/>
          </a:xfrm>
        </p:spPr>
        <p:txBody>
          <a:bodyPr/>
          <a:lstStyle/>
          <a:p>
            <a:r>
              <a:rPr lang="en-US" altLang="ko-KR" sz="4800" dirty="0"/>
              <a:t>Thank You</a:t>
            </a:r>
            <a:endParaRPr lang="ko-KR" altLang="en-US" sz="4800" dirty="0"/>
          </a:p>
        </p:txBody>
      </p:sp>
      <p:sp>
        <p:nvSpPr>
          <p:cNvPr id="2" name="제목 5">
            <a:extLst>
              <a:ext uri="{FF2B5EF4-FFF2-40B4-BE49-F238E27FC236}">
                <a16:creationId xmlns:a16="http://schemas.microsoft.com/office/drawing/2014/main" id="{D3BC007B-F80E-8807-E62B-9DFAB4543813}"/>
              </a:ext>
            </a:extLst>
          </p:cNvPr>
          <p:cNvSpPr txBox="1">
            <a:spLocks/>
          </p:cNvSpPr>
          <p:nvPr/>
        </p:nvSpPr>
        <p:spPr>
          <a:xfrm>
            <a:off x="1691680" y="3501008"/>
            <a:ext cx="59046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prstMaterial="metal">
              <a:contourClr>
                <a:schemeClr val="bg2"/>
              </a:contourClr>
            </a:sp3d>
          </a:bodyPr>
          <a:lstStyle>
            <a:lvl1pPr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kumimoji="1" lang="ko-KR" altLang="en-US" sz="7500" b="0" i="0" kern="1200" cap="none" spc="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en-US" altLang="ko-KR" sz="3200" dirty="0"/>
              <a:t>Q&amp;A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6B87-E1C8-ED39-D978-3D0AC61A0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25B82-4C02-6C6C-DD4F-552C85B9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DA5DA1-A5B1-4DCE-A02E-C8004182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11" y="1251258"/>
            <a:ext cx="6701184" cy="362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31163-8E0B-B48D-7346-0CD412E6532D}"/>
              </a:ext>
            </a:extLst>
          </p:cNvPr>
          <p:cNvSpPr txBox="1"/>
          <p:nvPr/>
        </p:nvSpPr>
        <p:spPr>
          <a:xfrm>
            <a:off x="179512" y="5027632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(1) Input image (48x48)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EDF2C-80DC-0C78-846A-945010AB66CD}"/>
              </a:ext>
            </a:extLst>
          </p:cNvPr>
          <p:cNvSpPr txBox="1"/>
          <p:nvPr/>
        </p:nvSpPr>
        <p:spPr>
          <a:xfrm>
            <a:off x="2987824" y="5027631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(2)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각각의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Patch 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이미지의 특정부분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     개별적으로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F702A-4C21-7778-91B1-909413BF4236}"/>
              </a:ext>
            </a:extLst>
          </p:cNvPr>
          <p:cNvSpPr txBox="1"/>
          <p:nvPr/>
        </p:nvSpPr>
        <p:spPr>
          <a:xfrm>
            <a:off x="6325179" y="502763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(3) Positional Embedding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추가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DD715-D3AA-5B17-8686-3824BF886786}"/>
              </a:ext>
            </a:extLst>
          </p:cNvPr>
          <p:cNvSpPr txBox="1"/>
          <p:nvPr/>
        </p:nvSpPr>
        <p:spPr>
          <a:xfrm>
            <a:off x="251520" y="530462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작은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Patch(16x16)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나누기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9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개의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Patch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생성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8B1AB-F74F-7225-482C-5F69139B3CC2}"/>
              </a:ext>
            </a:extLst>
          </p:cNvPr>
          <p:cNvSpPr txBox="1"/>
          <p:nvPr/>
        </p:nvSpPr>
        <p:spPr>
          <a:xfrm>
            <a:off x="3275856" y="5494396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트랜스포머 인코더에 입력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A9E0E2E-0FA1-64BA-1C34-87CE25F87BE8}"/>
              </a:ext>
            </a:extLst>
          </p:cNvPr>
          <p:cNvSpPr/>
          <p:nvPr/>
        </p:nvSpPr>
        <p:spPr>
          <a:xfrm>
            <a:off x="1187624" y="2956404"/>
            <a:ext cx="4824536" cy="1768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96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7182B-49ED-CE2B-2ED4-6FFC6409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4D9A0-4571-A3CF-B788-5418CE14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3" name="Picture 2" descr="What are Vision Transformers (ViT)?">
            <a:extLst>
              <a:ext uri="{FF2B5EF4-FFF2-40B4-BE49-F238E27FC236}">
                <a16:creationId xmlns:a16="http://schemas.microsoft.com/office/drawing/2014/main" id="{64ECAEAD-1587-41D1-625A-BCF325F9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96055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D3200F0-0364-C21C-FF00-9E791BE59274}"/>
              </a:ext>
            </a:extLst>
          </p:cNvPr>
          <p:cNvSpPr/>
          <p:nvPr/>
        </p:nvSpPr>
        <p:spPr>
          <a:xfrm>
            <a:off x="899592" y="1484784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7107CD5-3DC0-2630-7D71-F84EEB4AA562}"/>
              </a:ext>
            </a:extLst>
          </p:cNvPr>
          <p:cNvSpPr/>
          <p:nvPr/>
        </p:nvSpPr>
        <p:spPr>
          <a:xfrm>
            <a:off x="2411760" y="2996952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61117B3-2E3B-DEA2-3E83-A3C1E00E0481}"/>
              </a:ext>
            </a:extLst>
          </p:cNvPr>
          <p:cNvSpPr/>
          <p:nvPr/>
        </p:nvSpPr>
        <p:spPr>
          <a:xfrm>
            <a:off x="3851920" y="4437112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7A244-6AA9-F8C6-5863-C4FB70AFF15D}"/>
              </a:ext>
            </a:extLst>
          </p:cNvPr>
          <p:cNvSpPr txBox="1"/>
          <p:nvPr/>
        </p:nvSpPr>
        <p:spPr>
          <a:xfrm>
            <a:off x="5446299" y="3933056"/>
            <a:ext cx="320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Positional Embedding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F31F9-E35B-0FCE-9E0B-11CFCE3D2A64}"/>
              </a:ext>
            </a:extLst>
          </p:cNvPr>
          <p:cNvSpPr txBox="1"/>
          <p:nvPr/>
        </p:nvSpPr>
        <p:spPr>
          <a:xfrm>
            <a:off x="5328656" y="4612487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각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Patch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가 원래 이미지 내에서 어디에 위치했는지 나타냄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모델이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Patch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들 간의 순서와 관계를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66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16399-D6C0-C8AE-F10D-FD2BE111B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60B9D-5B1A-F058-AC73-E48E384A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38CC02-6EA6-EB9F-07D2-B24E9C680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11" y="1124744"/>
            <a:ext cx="6701184" cy="362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FDB223-C57A-EAA0-CED0-FDE04D2DECFD}"/>
              </a:ext>
            </a:extLst>
          </p:cNvPr>
          <p:cNvSpPr txBox="1"/>
          <p:nvPr/>
        </p:nvSpPr>
        <p:spPr>
          <a:xfrm>
            <a:off x="1389465" y="5013176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(4)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총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9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개의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patch -&gt; 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5C3D5-4A19-9310-7F48-6F39680793A9}"/>
              </a:ext>
            </a:extLst>
          </p:cNvPr>
          <p:cNvSpPr txBox="1"/>
          <p:nvPr/>
        </p:nvSpPr>
        <p:spPr>
          <a:xfrm>
            <a:off x="5292080" y="5013176"/>
            <a:ext cx="1872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(5)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Self -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9B18F-F4E9-A9B1-DAC5-783FF9690B0D}"/>
              </a:ext>
            </a:extLst>
          </p:cNvPr>
          <p:cNvSpPr txBox="1"/>
          <p:nvPr/>
        </p:nvSpPr>
        <p:spPr>
          <a:xfrm>
            <a:off x="1461472" y="5290173"/>
            <a:ext cx="324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입력된 모든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patch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normalization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하나의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Sequence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로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concat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7AC64B-B2A6-A851-2C9F-5DA026116D05}"/>
              </a:ext>
            </a:extLst>
          </p:cNvPr>
          <p:cNvSpPr txBox="1"/>
          <p:nvPr/>
        </p:nvSpPr>
        <p:spPr>
          <a:xfrm>
            <a:off x="5349905" y="527167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-▶patch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들 간의 관계를 학습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한 번만 수행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X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-▶multi-head-attention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통해 반복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E3C80C-EC27-8D38-5EB6-BD2364F26E6F}"/>
              </a:ext>
            </a:extLst>
          </p:cNvPr>
          <p:cNvSpPr/>
          <p:nvPr/>
        </p:nvSpPr>
        <p:spPr>
          <a:xfrm>
            <a:off x="6588226" y="3068960"/>
            <a:ext cx="1152128" cy="16821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94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B88E-2D26-7D81-DB9F-42776BC55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9571D-67CF-9DD1-CA7C-B9F3A204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CAC864-076B-3A2B-5631-A37FBFFDE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11" y="1124744"/>
            <a:ext cx="6701184" cy="362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979566-02B7-394A-F388-F56661EC0EDC}"/>
              </a:ext>
            </a:extLst>
          </p:cNvPr>
          <p:cNvSpPr txBox="1"/>
          <p:nvPr/>
        </p:nvSpPr>
        <p:spPr>
          <a:xfrm>
            <a:off x="611560" y="4942848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(6) Skip connection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6B8AD-70C4-A57C-97BD-9DEA453E6451}"/>
              </a:ext>
            </a:extLst>
          </p:cNvPr>
          <p:cNvSpPr txBox="1"/>
          <p:nvPr/>
        </p:nvSpPr>
        <p:spPr>
          <a:xfrm>
            <a:off x="6804248" y="494284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(8) MLP -&gt;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분류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688BD-7A98-6D1F-BB3F-7CEE38029E5E}"/>
              </a:ext>
            </a:extLst>
          </p:cNvPr>
          <p:cNvSpPr txBox="1"/>
          <p:nvPr/>
        </p:nvSpPr>
        <p:spPr>
          <a:xfrm>
            <a:off x="683568" y="5219845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-▶multi-head-attention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통과한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output +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통과하지 않은 원래 값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기존의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값보존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CEF03-553C-1BFD-4676-2934E0436C28}"/>
              </a:ext>
            </a:extLst>
          </p:cNvPr>
          <p:cNvSpPr txBox="1"/>
          <p:nvPr/>
        </p:nvSpPr>
        <p:spPr>
          <a:xfrm>
            <a:off x="3563888" y="4941168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7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) Normalization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9CA31-1897-7EE1-3973-416060289FBD}"/>
              </a:ext>
            </a:extLst>
          </p:cNvPr>
          <p:cNvSpPr txBox="1"/>
          <p:nvPr/>
        </p:nvSpPr>
        <p:spPr>
          <a:xfrm>
            <a:off x="3635896" y="521816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skip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connection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(MLP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통과한 값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+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기존의 값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-▶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최종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output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출력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2964F9A-14EA-2D2A-3ACC-8F2600BB4B43}"/>
              </a:ext>
            </a:extLst>
          </p:cNvPr>
          <p:cNvSpPr/>
          <p:nvPr/>
        </p:nvSpPr>
        <p:spPr>
          <a:xfrm>
            <a:off x="6588224" y="1484784"/>
            <a:ext cx="1152128" cy="16821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D2F3ED-DB65-59DC-6229-972C348875EA}"/>
              </a:ext>
            </a:extLst>
          </p:cNvPr>
          <p:cNvSpPr/>
          <p:nvPr/>
        </p:nvSpPr>
        <p:spPr>
          <a:xfrm>
            <a:off x="1151620" y="1226678"/>
            <a:ext cx="4824536" cy="19142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6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B162-93AA-BC96-FCE2-97086CE9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6328D-DB19-3753-F71B-362BC8EC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26C018-4E05-1C03-41C1-A52FA25D9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8" r="29797"/>
          <a:stretch/>
        </p:blipFill>
        <p:spPr bwMode="auto">
          <a:xfrm>
            <a:off x="4443275" y="1124744"/>
            <a:ext cx="4704457" cy="17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944A94D-1BE6-B25B-32E5-8069958D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69982" r="86212" b="4203"/>
          <a:stretch/>
        </p:blipFill>
        <p:spPr bwMode="auto">
          <a:xfrm>
            <a:off x="251520" y="3674158"/>
            <a:ext cx="16561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88246F-71B0-E9F2-12F0-FA57FFB2A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49" y="3815195"/>
            <a:ext cx="5452507" cy="1754110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206844A-780A-CF15-2B6E-7FCB3C412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3216"/>
            <a:ext cx="1972826" cy="53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BBA138-7A20-4B35-D081-A9441F7F322D}"/>
              </a:ext>
            </a:extLst>
          </p:cNvPr>
          <p:cNvSpPr txBox="1"/>
          <p:nvPr/>
        </p:nvSpPr>
        <p:spPr>
          <a:xfrm>
            <a:off x="539552" y="350488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5EF7E-EBDE-8E42-0581-062F3B43DAAF}"/>
              </a:ext>
            </a:extLst>
          </p:cNvPr>
          <p:cNvSpPr txBox="1"/>
          <p:nvPr/>
        </p:nvSpPr>
        <p:spPr>
          <a:xfrm>
            <a:off x="102560" y="388089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5C296B-A3C5-B01F-6144-5619C8D67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3523708"/>
            <a:ext cx="790575" cy="7143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CD14019-1B70-2D6B-2926-BE8BB29E1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3654714"/>
            <a:ext cx="676275" cy="3524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20B31F-FB79-93E5-35C8-952928985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898" y="3465529"/>
            <a:ext cx="837406" cy="752724"/>
          </a:xfrm>
          <a:prstGeom prst="rect">
            <a:avLst/>
          </a:prstGeom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2EAD5C5D-D187-A072-6F11-CA34CF45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4" y="3126537"/>
            <a:ext cx="1445948" cy="3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22B13CB-B618-AC27-FB01-8FBF563722F8}"/>
              </a:ext>
            </a:extLst>
          </p:cNvPr>
          <p:cNvSpPr/>
          <p:nvPr/>
        </p:nvSpPr>
        <p:spPr>
          <a:xfrm>
            <a:off x="7452320" y="1628800"/>
            <a:ext cx="1152128" cy="21602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4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EADE-D435-AEA2-E9E9-78F8819F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1A431-6CF2-33CB-16D1-2F62D282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DEF4250-6C6D-B3D2-9489-9FA4EDA64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8" r="29797"/>
          <a:stretch/>
        </p:blipFill>
        <p:spPr bwMode="auto">
          <a:xfrm>
            <a:off x="4443275" y="1124744"/>
            <a:ext cx="4704457" cy="17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3872C88-98EB-49CC-8971-E4E3325D6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69982" r="86212" b="4203"/>
          <a:stretch/>
        </p:blipFill>
        <p:spPr bwMode="auto">
          <a:xfrm>
            <a:off x="251520" y="3674158"/>
            <a:ext cx="16561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1D6CC2-80DC-AF2E-0992-ED9051D96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49" y="3815195"/>
            <a:ext cx="5452507" cy="1754110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BB6F5-459C-8EF2-4429-24CD231B1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3216"/>
            <a:ext cx="1972826" cy="53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F732EC-A6EC-C756-16DE-669B9905B6C0}"/>
              </a:ext>
            </a:extLst>
          </p:cNvPr>
          <p:cNvSpPr txBox="1"/>
          <p:nvPr/>
        </p:nvSpPr>
        <p:spPr>
          <a:xfrm>
            <a:off x="539552" y="350488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55F931-94E8-F6C8-AD37-274703603B3F}"/>
              </a:ext>
            </a:extLst>
          </p:cNvPr>
          <p:cNvSpPr txBox="1"/>
          <p:nvPr/>
        </p:nvSpPr>
        <p:spPr>
          <a:xfrm>
            <a:off x="102560" y="388089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B483780-5723-CD61-03B3-40A3B5E91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3523708"/>
            <a:ext cx="790575" cy="7143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A9535CF-317A-20DC-26B2-7BB6C9A86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3654714"/>
            <a:ext cx="676275" cy="3524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F156EB2-D516-7FFD-9240-06CF191A1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898" y="3465529"/>
            <a:ext cx="837406" cy="752724"/>
          </a:xfrm>
          <a:prstGeom prst="rect">
            <a:avLst/>
          </a:prstGeom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EB182DB-EFF5-56B2-5AFE-17B649007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4" y="3126537"/>
            <a:ext cx="1445948" cy="3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10E9E6-4649-0A5A-FDC8-53A6CDFD4AB4}"/>
              </a:ext>
            </a:extLst>
          </p:cNvPr>
          <p:cNvSpPr/>
          <p:nvPr/>
        </p:nvSpPr>
        <p:spPr>
          <a:xfrm>
            <a:off x="6300192" y="1628800"/>
            <a:ext cx="1152128" cy="21602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51AFCF-4D0A-4756-0E9D-3626C8770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7327" y="2630484"/>
            <a:ext cx="1445948" cy="824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2F8CF0-844C-43BA-5C3B-1387EBFA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573" y="3021312"/>
            <a:ext cx="676275" cy="352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5A1AF6-926F-7A16-E129-51C0158A57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2941" y="2680140"/>
            <a:ext cx="736362" cy="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41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12394</TotalTime>
  <Words>842</Words>
  <Application>Microsoft Office PowerPoint</Application>
  <PresentationFormat>화면 슬라이드 쇼(4:3)</PresentationFormat>
  <Paragraphs>145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HY견고딕</vt:lpstr>
      <vt:lpstr>굴림체</vt:lpstr>
      <vt:lpstr>맑은 고딕</vt:lpstr>
      <vt:lpstr>Arial</vt:lpstr>
      <vt:lpstr>Cambria Math</vt:lpstr>
      <vt:lpstr>Office 테마</vt:lpstr>
      <vt:lpstr>PowerPoint 프레젠테이션</vt:lpstr>
      <vt:lpstr>Abstract</vt:lpstr>
      <vt:lpstr>Concept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CONCLUSION</vt:lpstr>
      <vt:lpstr>Thank You</vt:lpstr>
    </vt:vector>
  </TitlesOfParts>
  <Company>(주)예스폼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대학템플릿</dc:title>
  <dc:creator>문서서식 예스폼(www.yesform.com) 김다혜</dc:creator>
  <cp:keywords>www.yesform.com</cp:keywords>
  <dc:description>본 문서의 저작권은에이뿔에 있으며
무단 복제 배포시 법적인 제재를 받을 수 있습니다.</dc:description>
  <cp:lastModifiedBy>ganpyun03@gmail.com</cp:lastModifiedBy>
  <cp:revision>375</cp:revision>
  <dcterms:created xsi:type="dcterms:W3CDTF">2010-02-01T08:03:16Z</dcterms:created>
  <dcterms:modified xsi:type="dcterms:W3CDTF">2024-11-14T02:45:19Z</dcterms:modified>
</cp:coreProperties>
</file>